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7" r:id="rId12"/>
    <p:sldId id="272" r:id="rId13"/>
    <p:sldId id="273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0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1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1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B72F84-EC1C-433B-A43A-152D92716A54}" type="datetimeFigureOut">
              <a:rPr lang="en-US" smtClean="0"/>
              <a:pPr/>
              <a:t>5/14/2009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A9DD8C-456E-4D78-88AF-5D4F26E233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Squishy Soapy </a:t>
            </a:r>
            <a:r>
              <a:rPr lang="en-US" dirty="0" err="1" smtClean="0"/>
              <a:t>Jello</a:t>
            </a:r>
            <a:r>
              <a:rPr lang="en-US" dirty="0" smtClean="0"/>
              <a:t> Gels in </a:t>
            </a:r>
            <a:r>
              <a:rPr lang="en-US" dirty="0" err="1" smtClean="0"/>
              <a:t>Nano</a:t>
            </a:r>
            <a:r>
              <a:rPr lang="en-US" dirty="0" smtClean="0"/>
              <a:t> Size Molds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0600"/>
            <a:ext cx="6400800" cy="1752600"/>
          </a:xfrm>
        </p:spPr>
        <p:txBody>
          <a:bodyPr/>
          <a:lstStyle/>
          <a:p>
            <a:r>
              <a:rPr lang="en-US" dirty="0" smtClean="0"/>
              <a:t>Research Work  Presented by:</a:t>
            </a:r>
          </a:p>
          <a:p>
            <a:r>
              <a:rPr lang="en-US" dirty="0" smtClean="0"/>
              <a:t>Mr. Mark Oliver</a:t>
            </a:r>
          </a:p>
          <a:p>
            <a:r>
              <a:rPr lang="en-US" dirty="0" smtClean="0"/>
              <a:t>Mr. Ryan Cates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Mr. Oliver’s Science </a:t>
            </a:r>
            <a:r>
              <a:rPr lang="en-US" dirty="0" err="1" smtClean="0"/>
              <a:t>Meddlings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MEMS (Micro Electro </a:t>
            </a:r>
            <a:r>
              <a:rPr lang="en-US" dirty="0" smtClean="0"/>
              <a:t>Mechanical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Clean Room Operations</a:t>
            </a:r>
          </a:p>
          <a:p>
            <a:pPr lvl="2"/>
            <a:r>
              <a:rPr lang="en-US" dirty="0" smtClean="0"/>
              <a:t>Piranha </a:t>
            </a:r>
            <a:r>
              <a:rPr lang="en-US" dirty="0" smtClean="0"/>
              <a:t>Cleaning </a:t>
            </a:r>
            <a:r>
              <a:rPr lang="en-US" dirty="0" smtClean="0"/>
              <a:t>“Squeaky </a:t>
            </a:r>
            <a:r>
              <a:rPr lang="en-US" dirty="0" smtClean="0"/>
              <a:t>Cleaning”</a:t>
            </a:r>
          </a:p>
          <a:p>
            <a:pPr lvl="2"/>
            <a:r>
              <a:rPr lang="en-US" dirty="0" smtClean="0"/>
              <a:t>Photo lithography “Mold Making”</a:t>
            </a:r>
          </a:p>
          <a:p>
            <a:pPr lvl="1"/>
            <a:r>
              <a:rPr lang="en-US" dirty="0" smtClean="0"/>
              <a:t>Interest in </a:t>
            </a:r>
            <a:r>
              <a:rPr lang="en-US" dirty="0" err="1" smtClean="0"/>
              <a:t>Nano</a:t>
            </a:r>
            <a:r>
              <a:rPr lang="en-US" dirty="0" smtClean="0"/>
              <a:t> Technology</a:t>
            </a:r>
          </a:p>
          <a:p>
            <a:pPr lvl="2"/>
            <a:r>
              <a:rPr lang="en-US" dirty="0" err="1" smtClean="0"/>
              <a:t>Nano</a:t>
            </a:r>
            <a:r>
              <a:rPr lang="en-US" dirty="0" smtClean="0"/>
              <a:t> for </a:t>
            </a:r>
            <a:r>
              <a:rPr lang="en-US" dirty="0" err="1" smtClean="0"/>
              <a:t>Noobies</a:t>
            </a:r>
            <a:r>
              <a:rPr lang="en-US" dirty="0" smtClean="0"/>
              <a:t> web page</a:t>
            </a:r>
          </a:p>
          <a:p>
            <a:pPr lvl="3"/>
            <a:r>
              <a:rPr lang="en-US" dirty="0" err="1" smtClean="0"/>
              <a:t>Nano</a:t>
            </a:r>
            <a:r>
              <a:rPr lang="en-US" dirty="0" smtClean="0"/>
              <a:t> science </a:t>
            </a:r>
            <a:r>
              <a:rPr lang="en-US" dirty="0" smtClean="0"/>
              <a:t>behind </a:t>
            </a:r>
            <a:r>
              <a:rPr lang="en-US" dirty="0" smtClean="0"/>
              <a:t>kale, etc..</a:t>
            </a:r>
          </a:p>
          <a:p>
            <a:pPr lvl="3"/>
            <a:r>
              <a:rPr lang="en-US" dirty="0" err="1" smtClean="0"/>
              <a:t>Nano</a:t>
            </a:r>
            <a:r>
              <a:rPr lang="en-US" dirty="0" smtClean="0"/>
              <a:t>  paws of geckos</a:t>
            </a:r>
          </a:p>
          <a:p>
            <a:pPr lvl="3"/>
            <a:r>
              <a:rPr lang="en-US" dirty="0" err="1" smtClean="0"/>
              <a:t>Nano</a:t>
            </a:r>
            <a:r>
              <a:rPr lang="en-US" dirty="0" smtClean="0"/>
              <a:t>-Tex Textiles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 –Small</a:t>
            </a:r>
          </a:p>
          <a:p>
            <a:r>
              <a:rPr lang="en-US" dirty="0" smtClean="0"/>
              <a:t> Electro –Electronics </a:t>
            </a:r>
          </a:p>
          <a:p>
            <a:r>
              <a:rPr lang="en-US" dirty="0" smtClean="0"/>
              <a:t>Mechanical </a:t>
            </a:r>
            <a:r>
              <a:rPr lang="en-US" dirty="0" smtClean="0"/>
              <a:t>– Machinery</a:t>
            </a:r>
          </a:p>
          <a:p>
            <a:r>
              <a:rPr lang="en-US" dirty="0" smtClean="0"/>
              <a:t>Systems –Groups of Machinery</a:t>
            </a:r>
          </a:p>
          <a:p>
            <a:endParaRPr lang="en-US" dirty="0" smtClean="0"/>
          </a:p>
          <a:p>
            <a:r>
              <a:rPr lang="en-US" dirty="0" smtClean="0"/>
              <a:t>“Small groups of electrically powered machinery”</a:t>
            </a:r>
            <a:endParaRPr lang="en-US" dirty="0"/>
          </a:p>
        </p:txBody>
      </p:sp>
      <p:pic>
        <p:nvPicPr>
          <p:cNvPr id="15362" name="Picture 2" descr="http://media.digikey.com/photos/STMicro%20Photos/STMICROELECTRONICS-48-LQF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143000"/>
            <a:ext cx="2816225" cy="281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MEMS in a clean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Cleaning Wafers (Si not Nabisco)</a:t>
            </a:r>
          </a:p>
          <a:p>
            <a:r>
              <a:rPr lang="en-US" dirty="0" smtClean="0"/>
              <a:t>Piranha – Hydrogen Peroxide and Sulfuric Acid</a:t>
            </a:r>
          </a:p>
          <a:p>
            <a:pPr lvl="1"/>
            <a:r>
              <a:rPr lang="en-US" dirty="0" smtClean="0"/>
              <a:t>Really strong washing solution that will remove dirt and oil from very small holes in the surface of Silicon.</a:t>
            </a:r>
          </a:p>
          <a:p>
            <a:pPr lvl="1"/>
            <a:r>
              <a:rPr lang="en-US" dirty="0" smtClean="0"/>
              <a:t>Regular soap or solvents can’t do this!</a:t>
            </a:r>
            <a:endParaRPr lang="en-US" dirty="0"/>
          </a:p>
        </p:txBody>
      </p:sp>
      <p:pic>
        <p:nvPicPr>
          <p:cNvPr id="15362" name="Picture 2" descr="http://www.nff.ust.hk/eq_wetstation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4267200"/>
            <a:ext cx="3048000" cy="2324101"/>
          </a:xfrm>
          <a:prstGeom prst="rect">
            <a:avLst/>
          </a:prstGeom>
          <a:noFill/>
        </p:spPr>
      </p:pic>
      <p:pic>
        <p:nvPicPr>
          <p:cNvPr id="15364" name="Picture 4" descr="http://dclips.fundraw.com/zobo500dir/wobbly_bottle_theresa_kn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19600"/>
            <a:ext cx="1600200" cy="2139304"/>
          </a:xfrm>
          <a:prstGeom prst="rect">
            <a:avLst/>
          </a:prstGeom>
          <a:noFill/>
        </p:spPr>
      </p:pic>
      <p:pic>
        <p:nvPicPr>
          <p:cNvPr id="15366" name="Picture 6" descr="http://www.fzd.de/db/Pic?pOid=239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191000"/>
            <a:ext cx="3200400" cy="2400300"/>
          </a:xfrm>
          <a:prstGeom prst="rect">
            <a:avLst/>
          </a:prstGeom>
          <a:noFill/>
        </p:spPr>
      </p:pic>
      <p:sp>
        <p:nvSpPr>
          <p:cNvPr id="15368" name="AutoShape 8" descr="http://homerderby.com/wp-content/uploads/2007/04/piranh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http://homerderby.com/wp-content/uploads/2007/04/piranh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AutoShape 12" descr="http://homerderby.com/wp-content/uploads/2007/04/piranh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AutoShape 14" descr="http://homerderby.com/wp-content/uploads/2007/04/piranh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AutoShape 16" descr="http://homerderby.com/wp-content/uploads/2007/04/piranh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5562600"/>
            <a:ext cx="908947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MEMS in a clean 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Photolithograpy</a:t>
            </a:r>
            <a:endParaRPr lang="en-US" dirty="0" smtClean="0"/>
          </a:p>
          <a:p>
            <a:pPr lvl="1"/>
            <a:r>
              <a:rPr lang="en-US" dirty="0" smtClean="0"/>
              <a:t>Photo – Light</a:t>
            </a:r>
          </a:p>
          <a:p>
            <a:pPr lvl="1"/>
            <a:r>
              <a:rPr lang="en-US" dirty="0" smtClean="0"/>
              <a:t>Lithography – Excavating (Trenching)</a:t>
            </a:r>
          </a:p>
          <a:p>
            <a:r>
              <a:rPr lang="en-US" dirty="0" smtClean="0"/>
              <a:t>The used of light and chemical bathes to create molds, trenches or structures on Si wafers.</a:t>
            </a:r>
          </a:p>
          <a:p>
            <a:pPr lvl="1"/>
            <a:endParaRPr lang="en-US" dirty="0"/>
          </a:p>
        </p:txBody>
      </p:sp>
      <p:pic>
        <p:nvPicPr>
          <p:cNvPr id="14338" name="Picture 2" descr="http://www.pennwellblogs.com/sst/eds_threads/uploaded_images/Intermolecular_Patterned-Wafer_resized-734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114800"/>
            <a:ext cx="3373120" cy="2438400"/>
          </a:xfrm>
          <a:prstGeom prst="rect">
            <a:avLst/>
          </a:prstGeom>
          <a:noFill/>
        </p:spPr>
      </p:pic>
      <p:pic>
        <p:nvPicPr>
          <p:cNvPr id="14340" name="Picture 4" descr="http://farm4.static.flickr.com/3506/3217318119_f9ccc8433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191000"/>
            <a:ext cx="3505200" cy="2201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Products</a:t>
            </a:r>
            <a:endParaRPr lang="en-US" dirty="0"/>
          </a:p>
        </p:txBody>
      </p:sp>
      <p:pic>
        <p:nvPicPr>
          <p:cNvPr id="4" name="Picture 4" descr="http://www.nanospad.org/html/images/labonchip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676400"/>
            <a:ext cx="4047551" cy="1962150"/>
          </a:xfrm>
          <a:prstGeom prst="rect">
            <a:avLst/>
          </a:prstGeom>
          <a:noFill/>
        </p:spPr>
      </p:pic>
      <p:pic>
        <p:nvPicPr>
          <p:cNvPr id="12290" name="Picture 2" descr="http://www.nanospad.org/html/images/matrix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0"/>
            <a:ext cx="3336317" cy="2205037"/>
          </a:xfrm>
          <a:prstGeom prst="rect">
            <a:avLst/>
          </a:prstGeom>
          <a:noFill/>
        </p:spPr>
      </p:pic>
      <p:pic>
        <p:nvPicPr>
          <p:cNvPr id="12292" name="Picture 4" descr="http://www.nanospad.org/html/images/microfluidic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4724400"/>
            <a:ext cx="2667000" cy="1927498"/>
          </a:xfrm>
          <a:prstGeom prst="rect">
            <a:avLst/>
          </a:prstGeom>
          <a:noFill/>
        </p:spPr>
      </p:pic>
      <p:pic>
        <p:nvPicPr>
          <p:cNvPr id="12294" name="Picture 6" descr="http://www.nanospad.org/html/images/IMG_26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886200"/>
            <a:ext cx="19812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Nanomaterial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Nano</a:t>
            </a:r>
            <a:r>
              <a:rPr lang="en-US" dirty="0" smtClean="0"/>
              <a:t> – 10</a:t>
            </a:r>
            <a:r>
              <a:rPr lang="en-US" baseline="30000" dirty="0" smtClean="0"/>
              <a:t>-9</a:t>
            </a:r>
            <a:r>
              <a:rPr lang="en-US" dirty="0" smtClean="0"/>
              <a:t> meters </a:t>
            </a:r>
          </a:p>
          <a:p>
            <a:pPr>
              <a:buNone/>
            </a:pPr>
            <a:r>
              <a:rPr lang="en-US" dirty="0" smtClean="0"/>
              <a:t>(1/1,000,000 </a:t>
            </a:r>
            <a:r>
              <a:rPr lang="en-US" dirty="0" smtClean="0"/>
              <a:t>Millimeter)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err="1" smtClean="0"/>
              <a:t>NanoTex</a:t>
            </a:r>
            <a:endParaRPr lang="en-US" dirty="0" smtClean="0"/>
          </a:p>
          <a:p>
            <a:pPr lvl="2"/>
            <a:r>
              <a:rPr lang="en-US" dirty="0" smtClean="0"/>
              <a:t>Titanium </a:t>
            </a:r>
            <a:r>
              <a:rPr lang="en-US" dirty="0" err="1" smtClean="0"/>
              <a:t>Nano</a:t>
            </a:r>
            <a:r>
              <a:rPr lang="en-US" dirty="0" smtClean="0"/>
              <a:t> particles </a:t>
            </a:r>
            <a:r>
              <a:rPr lang="en-US" dirty="0" smtClean="0"/>
              <a:t>in the thread</a:t>
            </a:r>
          </a:p>
          <a:p>
            <a:pPr lvl="2"/>
            <a:r>
              <a:rPr lang="en-US" dirty="0" smtClean="0"/>
              <a:t>Microbes </a:t>
            </a:r>
            <a:r>
              <a:rPr lang="en-US" dirty="0" smtClean="0"/>
              <a:t>can’t survive on Ti</a:t>
            </a:r>
          </a:p>
          <a:p>
            <a:pPr lvl="2"/>
            <a:r>
              <a:rPr lang="en-US" dirty="0" smtClean="0"/>
              <a:t>You can wear this shirt for </a:t>
            </a:r>
          </a:p>
          <a:p>
            <a:pPr lvl="2">
              <a:buNone/>
            </a:pPr>
            <a:r>
              <a:rPr lang="en-US" dirty="0" smtClean="0"/>
              <a:t>long times without bathing </a:t>
            </a:r>
          </a:p>
          <a:p>
            <a:pPr lvl="2">
              <a:buNone/>
            </a:pPr>
            <a:r>
              <a:rPr lang="en-US" dirty="0" smtClean="0"/>
              <a:t>and smelling!</a:t>
            </a:r>
            <a:endParaRPr lang="en-US" dirty="0"/>
          </a:p>
        </p:txBody>
      </p:sp>
      <p:pic>
        <p:nvPicPr>
          <p:cNvPr id="11266" name="Picture 2" descr="http://3.bp.blogspot.com/_dNiTtZsfa2Y/SR3IDN-LKBI/AAAAAAAACJM/FHInerj_09k/s320/carto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762000"/>
            <a:ext cx="3657600" cy="3314701"/>
          </a:xfrm>
          <a:prstGeom prst="rect">
            <a:avLst/>
          </a:prstGeom>
          <a:noFill/>
        </p:spPr>
      </p:pic>
      <p:pic>
        <p:nvPicPr>
          <p:cNvPr id="11268" name="Picture 4" descr="http://imgs.sfgate.com/c/pictures/2006/03/12/bu_nanotech12_019_m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267200"/>
            <a:ext cx="296795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Nano</a:t>
            </a:r>
            <a:r>
              <a:rPr lang="en-US" dirty="0" smtClean="0"/>
              <a:t>-Animals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389120"/>
          </a:xfrm>
        </p:spPr>
        <p:txBody>
          <a:bodyPr/>
          <a:lstStyle/>
          <a:p>
            <a:r>
              <a:rPr lang="en-US" dirty="0" smtClean="0"/>
              <a:t>Gecko </a:t>
            </a:r>
            <a:r>
              <a:rPr lang="en-US" dirty="0" smtClean="0"/>
              <a:t>from </a:t>
            </a:r>
            <a:r>
              <a:rPr lang="en-US" dirty="0" err="1" smtClean="0"/>
              <a:t>Geico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42" name="Picture 2" descr="http://www.democratherald.com/dhblogs/steve_lundeberg/wp-content/uploads/2009/04/gec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67000"/>
            <a:ext cx="2667000" cy="3433906"/>
          </a:xfrm>
          <a:prstGeom prst="rect">
            <a:avLst/>
          </a:prstGeom>
          <a:noFill/>
        </p:spPr>
      </p:pic>
      <p:pic>
        <p:nvPicPr>
          <p:cNvPr id="10244" name="Picture 4" descr="http://1.bp.blogspot.com/_TZ4zYEBSw1I/R8c16YTioNI/AAAAAAAAD0k/mRv6O_TggrU/s320/nano_medical_adhesi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200400"/>
            <a:ext cx="2362200" cy="2852468"/>
          </a:xfrm>
          <a:prstGeom prst="rect">
            <a:avLst/>
          </a:prstGeom>
          <a:noFill/>
        </p:spPr>
      </p:pic>
      <p:pic>
        <p:nvPicPr>
          <p:cNvPr id="10246" name="Picture 6" descr="http://www.popsci.com/files/imagecache/article_image_large/files/articles/Tokay_foo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533400"/>
            <a:ext cx="2971800" cy="3265917"/>
          </a:xfrm>
          <a:prstGeom prst="rect">
            <a:avLst/>
          </a:prstGeom>
          <a:noFill/>
        </p:spPr>
      </p:pic>
      <p:pic>
        <p:nvPicPr>
          <p:cNvPr id="10248" name="Picture 8" descr="http://polypedal.berkeley.edu/twiki/pub/PolyPEDAL/CurrentProjects/Anne-SetaS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4419600"/>
            <a:ext cx="2971800" cy="2234436"/>
          </a:xfrm>
          <a:prstGeom prst="rect">
            <a:avLst/>
          </a:prstGeom>
          <a:noFill/>
        </p:spPr>
      </p:pic>
      <p:sp>
        <p:nvSpPr>
          <p:cNvPr id="8" name="Down Arrow 7"/>
          <p:cNvSpPr/>
          <p:nvPr/>
        </p:nvSpPr>
        <p:spPr>
          <a:xfrm>
            <a:off x="6477000" y="3810000"/>
            <a:ext cx="609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Nano</a:t>
            </a:r>
            <a:r>
              <a:rPr lang="en-US" dirty="0" smtClean="0"/>
              <a:t>-Plants</a:t>
            </a:r>
            <a:endParaRPr lang="en-US" dirty="0"/>
          </a:p>
        </p:txBody>
      </p:sp>
      <p:pic>
        <p:nvPicPr>
          <p:cNvPr id="9220" name="Picture 4" descr="http://www.skrewtips.com/img/inside_products_ka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685800"/>
            <a:ext cx="2514600" cy="1927638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Lotus, Kale, Cabbage, etc…</a:t>
            </a:r>
          </a:p>
          <a:p>
            <a:r>
              <a:rPr lang="en-US" dirty="0" smtClean="0"/>
              <a:t>These  are self cleaning plants!</a:t>
            </a:r>
          </a:p>
          <a:p>
            <a:r>
              <a:rPr lang="en-US" dirty="0" err="1" smtClean="0"/>
              <a:t>BuhGillions</a:t>
            </a:r>
            <a:r>
              <a:rPr lang="en-US" dirty="0" smtClean="0"/>
              <a:t> of small </a:t>
            </a:r>
            <a:r>
              <a:rPr lang="en-US" dirty="0" err="1" smtClean="0"/>
              <a:t>Nanosized</a:t>
            </a:r>
            <a:r>
              <a:rPr lang="en-US" dirty="0" smtClean="0"/>
              <a:t> hairs</a:t>
            </a:r>
          </a:p>
          <a:p>
            <a:pPr lvl="1"/>
            <a:r>
              <a:rPr lang="en-US" dirty="0" smtClean="0"/>
              <a:t>These hairs make the surface of the plant hydrophobic (Water Fearing)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6075" y="685800"/>
            <a:ext cx="24479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824" y="4343400"/>
            <a:ext cx="8835776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Ryan’s Squishy Science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Gels</a:t>
            </a:r>
          </a:p>
          <a:p>
            <a:pPr lvl="1"/>
            <a:r>
              <a:rPr lang="en-US" dirty="0" err="1" smtClean="0"/>
              <a:t>Hydrogels</a:t>
            </a:r>
            <a:endParaRPr lang="en-US" dirty="0" smtClean="0"/>
          </a:p>
          <a:p>
            <a:pPr lvl="1"/>
            <a:r>
              <a:rPr lang="en-US" dirty="0" smtClean="0"/>
              <a:t>Suspensions</a:t>
            </a:r>
          </a:p>
          <a:p>
            <a:pPr lvl="1"/>
            <a:r>
              <a:rPr lang="en-US" dirty="0" smtClean="0"/>
              <a:t>Colloids</a:t>
            </a:r>
          </a:p>
          <a:p>
            <a:endParaRPr lang="en-US" dirty="0" smtClean="0"/>
          </a:p>
          <a:p>
            <a:r>
              <a:rPr lang="en-US" dirty="0" smtClean="0"/>
              <a:t>Smart Materials</a:t>
            </a:r>
          </a:p>
          <a:p>
            <a:pPr lvl="1"/>
            <a:r>
              <a:rPr lang="en-US" dirty="0" smtClean="0"/>
              <a:t>Solubility changing polymers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1828800"/>
            <a:ext cx="3429000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Ryan’s Squishy Gel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Hydrogels</a:t>
            </a:r>
            <a:endParaRPr lang="en-US" dirty="0" smtClean="0"/>
          </a:p>
          <a:p>
            <a:pPr lvl="1"/>
            <a:r>
              <a:rPr lang="en-US" dirty="0" smtClean="0"/>
              <a:t>Hydro- water</a:t>
            </a:r>
          </a:p>
          <a:p>
            <a:pPr lvl="1"/>
            <a:r>
              <a:rPr lang="en-US" dirty="0" smtClean="0"/>
              <a:t>Gel- suspension medium </a:t>
            </a:r>
          </a:p>
          <a:p>
            <a:pPr lvl="1"/>
            <a:r>
              <a:rPr lang="en-US" dirty="0" smtClean="0"/>
              <a:t>Like a rubbery maze that </a:t>
            </a:r>
          </a:p>
          <a:p>
            <a:pPr lvl="1">
              <a:buNone/>
            </a:pPr>
            <a:r>
              <a:rPr lang="en-US" dirty="0" smtClean="0"/>
              <a:t>traps water (like </a:t>
            </a:r>
            <a:r>
              <a:rPr lang="en-US" dirty="0" smtClean="0"/>
              <a:t>Jell-O!)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Can be soft and weak or</a:t>
            </a:r>
          </a:p>
          <a:p>
            <a:pPr lvl="1">
              <a:buNone/>
            </a:pPr>
            <a:r>
              <a:rPr lang="en-US" dirty="0" smtClean="0"/>
              <a:t>	hard and tough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146" name="Picture 2" descr="http://dobetter.files.wordpress.com/2008/03/rainbow-jellos-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8464" y="4783992"/>
            <a:ext cx="3235536" cy="2074008"/>
          </a:xfrm>
          <a:prstGeom prst="rect">
            <a:avLst/>
          </a:prstGeom>
          <a:noFill/>
        </p:spPr>
      </p:pic>
      <p:pic>
        <p:nvPicPr>
          <p:cNvPr id="6152" name="Picture 8" descr="http://www.daviddarling.info/images/gas_permeable_contact_le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33600"/>
            <a:ext cx="2652117" cy="2057400"/>
          </a:xfrm>
          <a:prstGeom prst="rect">
            <a:avLst/>
          </a:prstGeom>
          <a:noFill/>
        </p:spPr>
      </p:pic>
      <p:pic>
        <p:nvPicPr>
          <p:cNvPr id="6148" name="Picture 4" descr="http://greenbabyguide.com/wp-content/uploads/2008/08/absorbent-gel-in-disposable-diape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24650" y="2057400"/>
            <a:ext cx="2419350" cy="241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Ryan’s Squishy Gel Research</a:t>
            </a:r>
            <a:endParaRPr lang="en-US" dirty="0"/>
          </a:p>
        </p:txBody>
      </p:sp>
      <p:pic>
        <p:nvPicPr>
          <p:cNvPr id="5126" name="Picture 6" descr="http://www.thegeoexchange.org/geoimages/silt-tex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724150" y="3371850"/>
            <a:ext cx="3810000" cy="28575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389120"/>
          </a:xfrm>
        </p:spPr>
        <p:txBody>
          <a:bodyPr/>
          <a:lstStyle/>
          <a:p>
            <a:r>
              <a:rPr lang="en-US" dirty="0" smtClean="0"/>
              <a:t>Suspensions</a:t>
            </a:r>
          </a:p>
          <a:p>
            <a:pPr lvl="1"/>
            <a:r>
              <a:rPr lang="en-US" dirty="0" err="1" smtClean="0"/>
              <a:t>Heterogenous</a:t>
            </a:r>
            <a:r>
              <a:rPr lang="en-US" dirty="0" smtClean="0"/>
              <a:t> Fluids containing solids</a:t>
            </a:r>
          </a:p>
          <a:p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Milk</a:t>
            </a:r>
          </a:p>
          <a:p>
            <a:pPr lvl="2"/>
            <a:r>
              <a:rPr lang="en-US" dirty="0" smtClean="0"/>
              <a:t>Mud, clay, silt</a:t>
            </a:r>
          </a:p>
          <a:p>
            <a:pPr lvl="2"/>
            <a:r>
              <a:rPr lang="en-US" dirty="0" smtClean="0"/>
              <a:t>Paint</a:t>
            </a:r>
          </a:p>
          <a:p>
            <a:pPr lvl="2"/>
            <a:r>
              <a:rPr lang="en-US" dirty="0" smtClean="0"/>
              <a:t>Dust in air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4" descr="http://www.dairyafrica.com/images/agda_07_riverina_milk%2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819400"/>
            <a:ext cx="28194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Ryan’s Squishy Gel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Colloids</a:t>
            </a:r>
            <a:endParaRPr lang="en-US" dirty="0" smtClean="0"/>
          </a:p>
          <a:p>
            <a:pPr lvl="1"/>
            <a:r>
              <a:rPr lang="en-US" dirty="0" smtClean="0"/>
              <a:t>chemical mixture where one substance is dispersed evenly throughout another</a:t>
            </a:r>
          </a:p>
          <a:p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Shaving Cream</a:t>
            </a:r>
          </a:p>
          <a:p>
            <a:pPr lvl="2"/>
            <a:r>
              <a:rPr lang="en-US" dirty="0" smtClean="0"/>
              <a:t>Milk</a:t>
            </a:r>
          </a:p>
          <a:p>
            <a:pPr lvl="1"/>
            <a:endParaRPr lang="en-US" dirty="0"/>
          </a:p>
        </p:txBody>
      </p:sp>
      <p:pic>
        <p:nvPicPr>
          <p:cNvPr id="4" name="Picture 4" descr="http://www.dairyafrica.com/images/agda_07_riverina_milk%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048000"/>
            <a:ext cx="28194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Ryan’s </a:t>
            </a:r>
            <a:r>
              <a:rPr lang="en-US" dirty="0" smtClean="0"/>
              <a:t>Squeaky </a:t>
            </a:r>
            <a:r>
              <a:rPr lang="en-US" dirty="0" smtClean="0"/>
              <a:t>Clean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Soaps (aka surfactants or </a:t>
            </a:r>
            <a:r>
              <a:rPr lang="en-US" dirty="0" err="1" smtClean="0"/>
              <a:t>amphiphiles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Lower the surface tension of  a liquid</a:t>
            </a:r>
          </a:p>
          <a:p>
            <a:pPr lvl="1"/>
            <a:r>
              <a:rPr lang="en-US" dirty="0" smtClean="0"/>
              <a:t>Contain a “Water Loving” and “Water Fearing” end</a:t>
            </a:r>
          </a:p>
          <a:p>
            <a:pPr lvl="1"/>
            <a:r>
              <a:rPr lang="en-US" dirty="0" smtClean="0"/>
              <a:t>Attach to dirt and water</a:t>
            </a:r>
          </a:p>
          <a:p>
            <a:pPr lvl="1"/>
            <a:r>
              <a:rPr lang="en-US" dirty="0" smtClean="0"/>
              <a:t>This is why its important to dry your hands</a:t>
            </a:r>
          </a:p>
        </p:txBody>
      </p:sp>
      <p:sp>
        <p:nvSpPr>
          <p:cNvPr id="5" name="Freeform 4"/>
          <p:cNvSpPr/>
          <p:nvPr/>
        </p:nvSpPr>
        <p:spPr>
          <a:xfrm>
            <a:off x="1191683" y="4834467"/>
            <a:ext cx="5679017" cy="1035050"/>
          </a:xfrm>
          <a:custGeom>
            <a:avLst/>
            <a:gdLst>
              <a:gd name="connsiteX0" fmla="*/ 2117 w 5679017"/>
              <a:gd name="connsiteY0" fmla="*/ 461433 h 1035050"/>
              <a:gd name="connsiteX1" fmla="*/ 294217 w 5679017"/>
              <a:gd name="connsiteY1" fmla="*/ 118533 h 1035050"/>
              <a:gd name="connsiteX2" fmla="*/ 1767417 w 5679017"/>
              <a:gd name="connsiteY2" fmla="*/ 131233 h 1035050"/>
              <a:gd name="connsiteX3" fmla="*/ 1780117 w 5679017"/>
              <a:gd name="connsiteY3" fmla="*/ 905933 h 1035050"/>
              <a:gd name="connsiteX4" fmla="*/ 2554817 w 5679017"/>
              <a:gd name="connsiteY4" fmla="*/ 817033 h 1035050"/>
              <a:gd name="connsiteX5" fmla="*/ 3202517 w 5679017"/>
              <a:gd name="connsiteY5" fmla="*/ 220133 h 1035050"/>
              <a:gd name="connsiteX6" fmla="*/ 3977217 w 5679017"/>
              <a:gd name="connsiteY6" fmla="*/ 334433 h 1035050"/>
              <a:gd name="connsiteX7" fmla="*/ 4091517 w 5679017"/>
              <a:gd name="connsiteY7" fmla="*/ 855133 h 1035050"/>
              <a:gd name="connsiteX8" fmla="*/ 4358217 w 5679017"/>
              <a:gd name="connsiteY8" fmla="*/ 1032933 h 1035050"/>
              <a:gd name="connsiteX9" fmla="*/ 4904317 w 5679017"/>
              <a:gd name="connsiteY9" fmla="*/ 842433 h 1035050"/>
              <a:gd name="connsiteX10" fmla="*/ 4917017 w 5679017"/>
              <a:gd name="connsiteY10" fmla="*/ 499533 h 1035050"/>
              <a:gd name="connsiteX11" fmla="*/ 5196417 w 5679017"/>
              <a:gd name="connsiteY11" fmla="*/ 359833 h 1035050"/>
              <a:gd name="connsiteX12" fmla="*/ 5552017 w 5679017"/>
              <a:gd name="connsiteY12" fmla="*/ 334433 h 1035050"/>
              <a:gd name="connsiteX13" fmla="*/ 5679017 w 5679017"/>
              <a:gd name="connsiteY13" fmla="*/ 410633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79017" h="1035050">
                <a:moveTo>
                  <a:pt x="2117" y="461433"/>
                </a:moveTo>
                <a:cubicBezTo>
                  <a:pt x="1058" y="317499"/>
                  <a:pt x="0" y="173566"/>
                  <a:pt x="294217" y="118533"/>
                </a:cubicBezTo>
                <a:cubicBezTo>
                  <a:pt x="588434" y="63500"/>
                  <a:pt x="1519767" y="0"/>
                  <a:pt x="1767417" y="131233"/>
                </a:cubicBezTo>
                <a:cubicBezTo>
                  <a:pt x="2015067" y="262466"/>
                  <a:pt x="1648884" y="791633"/>
                  <a:pt x="1780117" y="905933"/>
                </a:cubicBezTo>
                <a:cubicBezTo>
                  <a:pt x="1911350" y="1020233"/>
                  <a:pt x="2317750" y="931333"/>
                  <a:pt x="2554817" y="817033"/>
                </a:cubicBezTo>
                <a:cubicBezTo>
                  <a:pt x="2791884" y="702733"/>
                  <a:pt x="2965450" y="300566"/>
                  <a:pt x="3202517" y="220133"/>
                </a:cubicBezTo>
                <a:cubicBezTo>
                  <a:pt x="3439584" y="139700"/>
                  <a:pt x="3829050" y="228600"/>
                  <a:pt x="3977217" y="334433"/>
                </a:cubicBezTo>
                <a:cubicBezTo>
                  <a:pt x="4125384" y="440266"/>
                  <a:pt x="4028017" y="738716"/>
                  <a:pt x="4091517" y="855133"/>
                </a:cubicBezTo>
                <a:cubicBezTo>
                  <a:pt x="4155017" y="971550"/>
                  <a:pt x="4222750" y="1035050"/>
                  <a:pt x="4358217" y="1032933"/>
                </a:cubicBezTo>
                <a:cubicBezTo>
                  <a:pt x="4493684" y="1030816"/>
                  <a:pt x="4811184" y="931333"/>
                  <a:pt x="4904317" y="842433"/>
                </a:cubicBezTo>
                <a:cubicBezTo>
                  <a:pt x="4997450" y="753533"/>
                  <a:pt x="4868334" y="579966"/>
                  <a:pt x="4917017" y="499533"/>
                </a:cubicBezTo>
                <a:cubicBezTo>
                  <a:pt x="4965700" y="419100"/>
                  <a:pt x="5090584" y="387350"/>
                  <a:pt x="5196417" y="359833"/>
                </a:cubicBezTo>
                <a:cubicBezTo>
                  <a:pt x="5302250" y="332316"/>
                  <a:pt x="5471584" y="325966"/>
                  <a:pt x="5552017" y="334433"/>
                </a:cubicBezTo>
                <a:cubicBezTo>
                  <a:pt x="5632450" y="342900"/>
                  <a:pt x="5679017" y="410633"/>
                  <a:pt x="5679017" y="41063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4953000"/>
            <a:ext cx="990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9600" y="4724400"/>
            <a:ext cx="762000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people.ccmr.cornell.edu/~uli/images/hy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2686050" cy="32232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Products</a:t>
            </a:r>
            <a:endParaRPr lang="en-US" dirty="0"/>
          </a:p>
        </p:txBody>
      </p:sp>
      <p:pic>
        <p:nvPicPr>
          <p:cNvPr id="2050" name="Picture 2" descr="http://www.pc.tu-clausthal.de/uploads/pics/abb1A_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02097"/>
            <a:ext cx="2667000" cy="215590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553200" y="4267200"/>
            <a:ext cx="2590800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67000" y="1981200"/>
            <a:ext cx="3886200" cy="3200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0" y="838200"/>
            <a:ext cx="1828800" cy="15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Worksheets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finish your worksheet early</a:t>
            </a:r>
          </a:p>
          <a:p>
            <a:pPr lvl="1"/>
            <a:r>
              <a:rPr lang="en-US" dirty="0" smtClean="0"/>
              <a:t>Computer Games</a:t>
            </a:r>
          </a:p>
          <a:p>
            <a:pPr lvl="2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425</TotalTime>
  <Words>366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Squishy Soapy Jello Gels in Nano Size Molds</vt:lpstr>
      <vt:lpstr>Mr. Oliver’s Science Meddlings</vt:lpstr>
      <vt:lpstr>MEMS</vt:lpstr>
      <vt:lpstr>Making MEMS in a clean room</vt:lpstr>
      <vt:lpstr>Making MEMS in a clean room</vt:lpstr>
      <vt:lpstr>Final Products</vt:lpstr>
      <vt:lpstr>Nanomaterial</vt:lpstr>
      <vt:lpstr>Nano-Animals</vt:lpstr>
      <vt:lpstr>Nano-Plants</vt:lpstr>
      <vt:lpstr>Ryan’s Squishy Science Research</vt:lpstr>
      <vt:lpstr>Ryan’s Squishy Gel Research</vt:lpstr>
      <vt:lpstr>Ryan’s Squishy Gel Research</vt:lpstr>
      <vt:lpstr>Ryan’s Squishy Gel Research</vt:lpstr>
      <vt:lpstr>Ryan’s Squeaky Clean Research</vt:lpstr>
      <vt:lpstr>Final Products</vt:lpstr>
      <vt:lpstr>Worksheets 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Squishy Jello Gels in Nano Size Molds</dc:title>
  <dc:creator>Ryan Cates</dc:creator>
  <cp:lastModifiedBy>Ryan Cates</cp:lastModifiedBy>
  <cp:revision>25</cp:revision>
  <dcterms:created xsi:type="dcterms:W3CDTF">2009-05-13T12:25:01Z</dcterms:created>
  <dcterms:modified xsi:type="dcterms:W3CDTF">2009-05-14T15:52:24Z</dcterms:modified>
</cp:coreProperties>
</file>